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75" r:id="rId4"/>
    <p:sldId id="261" r:id="rId5"/>
    <p:sldId id="273" r:id="rId6"/>
    <p:sldId id="276" r:id="rId7"/>
    <p:sldId id="274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8AE81B-6863-4CB7-8E45-0BC12781336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18479D-2289-4E15-829E-588F85F4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90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6BDA6-0ABF-4AB5-B1DD-41D19F3E5D1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626CF-65B1-4E42-BD37-B30B816F1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8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87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0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5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8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25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9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0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5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3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25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9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BA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Town of Kernersville</a:t>
            </a:r>
            <a:br>
              <a:rPr lang="en-US" dirty="0" smtClean="0"/>
            </a:br>
            <a:r>
              <a:rPr lang="en-US" dirty="0" smtClean="0"/>
              <a:t>cistern car wash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Wendi Hartup</a:t>
            </a:r>
            <a:br>
              <a:rPr lang="en-US" dirty="0" smtClean="0"/>
            </a:br>
            <a:r>
              <a:rPr lang="en-US" dirty="0" smtClean="0"/>
              <a:t>Stormwater Manager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49" y="1400694"/>
            <a:ext cx="2074608" cy="220703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37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8675" y="1219201"/>
            <a:ext cx="10334625" cy="5353049"/>
          </a:xfrm>
        </p:spPr>
        <p:txBody>
          <a:bodyPr>
            <a:normAutofit/>
          </a:bodyPr>
          <a:lstStyle/>
          <a:p>
            <a:pPr marL="128016" lvl="1" indent="0">
              <a:buNone/>
            </a:pPr>
            <a:r>
              <a:rPr lang="en-US" sz="2000" dirty="0" smtClean="0"/>
              <a:t>Original car wash was built in 1994. </a:t>
            </a:r>
          </a:p>
          <a:p>
            <a:pPr marL="128016" lvl="1" indent="0">
              <a:buNone/>
            </a:pPr>
            <a:r>
              <a:rPr lang="en-US" sz="2000" dirty="0" smtClean="0"/>
              <a:t>During the last </a:t>
            </a:r>
            <a:r>
              <a:rPr lang="en-US" sz="2000" dirty="0"/>
              <a:t>3 years </a:t>
            </a:r>
            <a:r>
              <a:rPr lang="en-US" sz="2000" dirty="0" smtClean="0"/>
              <a:t>of maintenance the following issues:</a:t>
            </a:r>
          </a:p>
          <a:p>
            <a:pPr lvl="3"/>
            <a:r>
              <a:rPr lang="en-US" sz="2000" dirty="0"/>
              <a:t>Outsourced maintenance cost: </a:t>
            </a:r>
            <a:r>
              <a:rPr lang="en-US" sz="2000" b="1" dirty="0">
                <a:solidFill>
                  <a:srgbClr val="FF0000"/>
                </a:solidFill>
              </a:rPr>
              <a:t>$3200</a:t>
            </a:r>
            <a:endParaRPr lang="en-US" sz="2000" dirty="0"/>
          </a:p>
          <a:p>
            <a:pPr lvl="3"/>
            <a:r>
              <a:rPr lang="en-US" sz="2000" dirty="0"/>
              <a:t>In-house parts cost:  </a:t>
            </a:r>
            <a:r>
              <a:rPr lang="en-US" sz="2000" b="1" dirty="0">
                <a:solidFill>
                  <a:srgbClr val="FF0000"/>
                </a:solidFill>
              </a:rPr>
              <a:t>$</a:t>
            </a:r>
            <a:r>
              <a:rPr lang="en-US" sz="2000" b="1" dirty="0" smtClean="0">
                <a:solidFill>
                  <a:srgbClr val="FF0000"/>
                </a:solidFill>
              </a:rPr>
              <a:t>450</a:t>
            </a:r>
            <a:endParaRPr lang="en-US" sz="2000" dirty="0"/>
          </a:p>
          <a:p>
            <a:pPr lvl="3"/>
            <a:r>
              <a:rPr lang="en-US" sz="2000" dirty="0" smtClean="0"/>
              <a:t>Carwash </a:t>
            </a:r>
            <a:r>
              <a:rPr lang="en-US" sz="2000" dirty="0"/>
              <a:t>down time:  </a:t>
            </a:r>
            <a:r>
              <a:rPr lang="en-US" sz="2000" b="1" dirty="0">
                <a:solidFill>
                  <a:srgbClr val="FF0000"/>
                </a:solidFill>
              </a:rPr>
              <a:t>61 </a:t>
            </a:r>
            <a:r>
              <a:rPr lang="en-US" sz="2000" b="1" dirty="0" smtClean="0">
                <a:solidFill>
                  <a:srgbClr val="FF0000"/>
                </a:solidFill>
              </a:rPr>
              <a:t>days</a:t>
            </a:r>
            <a:endParaRPr lang="en-US" sz="2000" dirty="0"/>
          </a:p>
          <a:p>
            <a:pPr lvl="3"/>
            <a:r>
              <a:rPr lang="en-US" sz="2000" dirty="0" smtClean="0"/>
              <a:t>Town </a:t>
            </a:r>
            <a:r>
              <a:rPr lang="en-US" sz="2000" dirty="0"/>
              <a:t>employee labor:  </a:t>
            </a:r>
            <a:r>
              <a:rPr lang="en-US" sz="2000" b="1" dirty="0">
                <a:solidFill>
                  <a:srgbClr val="FF0000"/>
                </a:solidFill>
              </a:rPr>
              <a:t>36 </a:t>
            </a:r>
            <a:r>
              <a:rPr lang="en-US" sz="2000" b="1" dirty="0" smtClean="0">
                <a:solidFill>
                  <a:srgbClr val="FF0000"/>
                </a:solidFill>
              </a:rPr>
              <a:t>hours</a:t>
            </a:r>
            <a:endParaRPr lang="en-US" sz="2000" dirty="0"/>
          </a:p>
          <a:p>
            <a:pPr lvl="3"/>
            <a:r>
              <a:rPr lang="en-US" sz="2000" dirty="0" smtClean="0"/>
              <a:t>Estimated cost </a:t>
            </a:r>
            <a:r>
              <a:rPr lang="en-US" sz="2000" dirty="0"/>
              <a:t>to repair existing system:  $</a:t>
            </a:r>
            <a:r>
              <a:rPr lang="en-US" sz="2000" dirty="0" smtClean="0"/>
              <a:t>22,000 (</a:t>
            </a:r>
            <a:r>
              <a:rPr lang="en-US" sz="2000" b="1" dirty="0" smtClean="0">
                <a:solidFill>
                  <a:srgbClr val="FF0000"/>
                </a:solidFill>
              </a:rPr>
              <a:t>1 to 5 years life expectancy after repairs</a:t>
            </a:r>
            <a:r>
              <a:rPr lang="en-US" sz="2000" dirty="0" smtClean="0"/>
              <a:t>)</a:t>
            </a:r>
          </a:p>
          <a:p>
            <a:pPr marL="457200" lvl="3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228600"/>
            <a:ext cx="102870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Why did we do a car wash with cisterns?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4677104"/>
            <a:ext cx="2701383" cy="2105490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4677104"/>
            <a:ext cx="2754351" cy="217170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643" y="4719638"/>
            <a:ext cx="1603771" cy="2138362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085" y="4719638"/>
            <a:ext cx="1603771" cy="213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4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8675" y="1219201"/>
            <a:ext cx="10334625" cy="5353049"/>
          </a:xfrm>
        </p:spPr>
        <p:txBody>
          <a:bodyPr>
            <a:normAutofit/>
          </a:bodyPr>
          <a:lstStyle/>
          <a:p>
            <a:pPr marL="128016" lvl="1" indent="0">
              <a:buNone/>
            </a:pPr>
            <a:r>
              <a:rPr lang="en-US" sz="2400" dirty="0" smtClean="0"/>
              <a:t>Objectives:</a:t>
            </a:r>
            <a:endParaRPr lang="en-US" sz="2400" dirty="0"/>
          </a:p>
          <a:p>
            <a:pPr lvl="3"/>
            <a:r>
              <a:rPr lang="en-US" sz="2000" dirty="0"/>
              <a:t>Serves as a great model and educational tool for the community</a:t>
            </a:r>
          </a:p>
          <a:p>
            <a:pPr lvl="3"/>
            <a:r>
              <a:rPr lang="en-US" sz="2000" dirty="0"/>
              <a:t>Save potable water</a:t>
            </a:r>
          </a:p>
          <a:p>
            <a:pPr lvl="3"/>
            <a:r>
              <a:rPr lang="en-US" sz="2000" dirty="0"/>
              <a:t>Remove Nitrogen and Phosphorus from rooftop runoff </a:t>
            </a:r>
          </a:p>
          <a:p>
            <a:pPr lvl="3"/>
            <a:r>
              <a:rPr lang="en-US" sz="2000" dirty="0" smtClean="0"/>
              <a:t>As a North </a:t>
            </a:r>
            <a:r>
              <a:rPr lang="en-US" sz="2000" dirty="0"/>
              <a:t>Carolina </a:t>
            </a:r>
            <a:r>
              <a:rPr lang="en-US" sz="2000" dirty="0" smtClean="0"/>
              <a:t>Stormwater Phase </a:t>
            </a:r>
            <a:r>
              <a:rPr lang="en-US" sz="2000" dirty="0"/>
              <a:t>II </a:t>
            </a:r>
            <a:r>
              <a:rPr lang="en-US" sz="2000" dirty="0" smtClean="0"/>
              <a:t>community, wanted to implement a water quality improvement for </a:t>
            </a:r>
            <a:r>
              <a:rPr lang="en-US" sz="2000" dirty="0"/>
              <a:t>Good Housekeeping and Pollution Prevention </a:t>
            </a:r>
            <a:r>
              <a:rPr lang="en-US" sz="2000" dirty="0" smtClean="0"/>
              <a:t>Measure</a:t>
            </a:r>
          </a:p>
          <a:p>
            <a:pPr lvl="3"/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228600"/>
            <a:ext cx="102870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Why did we do a car wash with cisterns?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933" y="3617204"/>
            <a:ext cx="7293187" cy="310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825" y="228600"/>
            <a:ext cx="9401175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Installed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825" y="1265238"/>
            <a:ext cx="8867775" cy="4525963"/>
          </a:xfrm>
        </p:spPr>
        <p:txBody>
          <a:bodyPr/>
          <a:lstStyle/>
          <a:p>
            <a:pPr lvl="1"/>
            <a:r>
              <a:rPr lang="en-US" sz="2100" dirty="0" smtClean="0"/>
              <a:t>12000 </a:t>
            </a:r>
            <a:r>
              <a:rPr lang="en-US" sz="2100" dirty="0" err="1" smtClean="0"/>
              <a:t>sq</a:t>
            </a:r>
            <a:r>
              <a:rPr lang="en-US" sz="2100" dirty="0" smtClean="0"/>
              <a:t> </a:t>
            </a:r>
            <a:r>
              <a:rPr lang="en-US" sz="2100" dirty="0" err="1" smtClean="0"/>
              <a:t>ft</a:t>
            </a:r>
            <a:r>
              <a:rPr lang="en-US" sz="2100" dirty="0" smtClean="0"/>
              <a:t> rooftop is captured</a:t>
            </a:r>
          </a:p>
          <a:p>
            <a:pPr lvl="1"/>
            <a:r>
              <a:rPr lang="en-US" sz="2100" dirty="0"/>
              <a:t>Monthly average captured water: 21,000 </a:t>
            </a:r>
            <a:r>
              <a:rPr lang="en-US" sz="2100" dirty="0" smtClean="0"/>
              <a:t>gallons</a:t>
            </a:r>
            <a:endParaRPr lang="en-US" sz="2100" dirty="0"/>
          </a:p>
          <a:p>
            <a:pPr lvl="1"/>
            <a:r>
              <a:rPr lang="en-US" sz="2100" dirty="0"/>
              <a:t>Two 6,000 gallons cisterns for storage of rain water</a:t>
            </a:r>
          </a:p>
          <a:p>
            <a:pPr lvl="1"/>
            <a:r>
              <a:rPr lang="en-US" sz="2100" dirty="0" smtClean="0"/>
              <a:t>Three 3,000 gallon cisterns for water reuse during wash</a:t>
            </a:r>
            <a:endParaRPr lang="en-US" sz="2100" dirty="0"/>
          </a:p>
          <a:p>
            <a:pPr lvl="1"/>
            <a:r>
              <a:rPr lang="en-US" sz="2100" dirty="0" smtClean="0"/>
              <a:t>Average </a:t>
            </a:r>
            <a:r>
              <a:rPr lang="en-US" sz="2100" dirty="0"/>
              <a:t>of </a:t>
            </a:r>
            <a:r>
              <a:rPr lang="en-US" sz="2100" b="1" u="sng" dirty="0"/>
              <a:t>15</a:t>
            </a:r>
            <a:r>
              <a:rPr lang="en-US" sz="2100" dirty="0"/>
              <a:t> washes per day totaling </a:t>
            </a:r>
            <a:r>
              <a:rPr lang="en-US" sz="2100" b="1" u="sng" dirty="0"/>
              <a:t>1,740</a:t>
            </a:r>
            <a:r>
              <a:rPr lang="en-US" sz="2100" dirty="0"/>
              <a:t> gallons of </a:t>
            </a:r>
            <a:r>
              <a:rPr lang="en-US" sz="2100" dirty="0" smtClean="0"/>
              <a:t>water </a:t>
            </a:r>
            <a:r>
              <a:rPr lang="en-US" sz="2100" dirty="0"/>
              <a:t>used daily. </a:t>
            </a:r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  <a:p>
            <a:pPr marL="393192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8" r="22604"/>
          <a:stretch/>
        </p:blipFill>
        <p:spPr>
          <a:xfrm rot="5400000">
            <a:off x="7917915" y="2548267"/>
            <a:ext cx="3361833" cy="5014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61"/>
          <a:stretch/>
        </p:blipFill>
        <p:spPr>
          <a:xfrm>
            <a:off x="352425" y="3374791"/>
            <a:ext cx="5841150" cy="336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0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1" b="23578"/>
          <a:stretch/>
        </p:blipFill>
        <p:spPr>
          <a:xfrm>
            <a:off x="7757952" y="104281"/>
            <a:ext cx="4357848" cy="3474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89060" y="589059"/>
            <a:ext cx="4712475" cy="3534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4442" y="2541191"/>
            <a:ext cx="4712475" cy="353435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934200" y="3819524"/>
            <a:ext cx="5181600" cy="2924175"/>
          </a:xfrm>
        </p:spPr>
        <p:txBody>
          <a:bodyPr>
            <a:normAutofit/>
          </a:bodyPr>
          <a:lstStyle/>
          <a:p>
            <a:pPr lvl="1"/>
            <a:r>
              <a:rPr lang="en-US" sz="2100" dirty="0" smtClean="0"/>
              <a:t>Costs:</a:t>
            </a:r>
          </a:p>
          <a:p>
            <a:pPr lvl="1"/>
            <a:r>
              <a:rPr lang="en-US" sz="2100" dirty="0" smtClean="0"/>
              <a:t>Truck wash $</a:t>
            </a:r>
            <a:r>
              <a:rPr lang="en-US" sz="2100" dirty="0" smtClean="0"/>
              <a:t>89,852</a:t>
            </a:r>
            <a:endParaRPr lang="en-US" sz="2100" dirty="0" smtClean="0"/>
          </a:p>
          <a:p>
            <a:pPr lvl="1"/>
            <a:r>
              <a:rPr lang="en-US" sz="2100" dirty="0" smtClean="0"/>
              <a:t>Water Reclaim System for recovering all water used in Truck Wash $71,664</a:t>
            </a:r>
          </a:p>
          <a:p>
            <a:pPr lvl="1"/>
            <a:r>
              <a:rPr lang="en-US" sz="2100" dirty="0" smtClean="0"/>
              <a:t>Rainwater Recovery System to catch rainwater from rooftop $26,659</a:t>
            </a:r>
          </a:p>
          <a:p>
            <a:pPr lvl="1"/>
            <a:r>
              <a:rPr lang="en-US" sz="2100" dirty="0" smtClean="0"/>
              <a:t>TOTAL: $188,176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5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savings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562793"/>
            <a:ext cx="9720073" cy="4746567"/>
          </a:xfrm>
        </p:spPr>
        <p:txBody>
          <a:bodyPr numCol="1"/>
          <a:lstStyle/>
          <a:p>
            <a:r>
              <a:rPr lang="en-US" dirty="0" smtClean="0"/>
              <a:t>OLD SYSTEM: 		2013 $545		2014 $556</a:t>
            </a:r>
          </a:p>
          <a:p>
            <a:r>
              <a:rPr lang="en-US" dirty="0" smtClean="0"/>
              <a:t>AFTER INSTALL:		2015 $196</a:t>
            </a:r>
          </a:p>
          <a:p>
            <a:endParaRPr lang="en-US" dirty="0" smtClean="0"/>
          </a:p>
          <a:p>
            <a:r>
              <a:rPr lang="en-US" dirty="0" smtClean="0"/>
              <a:t>Saved money overall??? We haven’t analyzed that in quite a while. </a:t>
            </a:r>
          </a:p>
          <a:p>
            <a:r>
              <a:rPr lang="en-US" dirty="0" smtClean="0"/>
              <a:t>-Staff usually fixes issues. </a:t>
            </a:r>
          </a:p>
          <a:p>
            <a:r>
              <a:rPr lang="en-US" dirty="0" smtClean="0"/>
              <a:t>-No supplements with potable water yet!</a:t>
            </a:r>
          </a:p>
          <a:p>
            <a:r>
              <a:rPr lang="en-US" dirty="0" smtClean="0"/>
              <a:t>-Most all Town employees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626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776" y="2286000"/>
            <a:ext cx="6324600" cy="3228975"/>
          </a:xfrm>
        </p:spPr>
        <p:txBody>
          <a:bodyPr>
            <a:normAutofit/>
          </a:bodyPr>
          <a:lstStyle/>
          <a:p>
            <a:r>
              <a:rPr lang="en-US" dirty="0" smtClean="0"/>
              <a:t>Preventative maintenance vs reactive maintenance</a:t>
            </a:r>
          </a:p>
          <a:p>
            <a:r>
              <a:rPr lang="en-US" dirty="0" smtClean="0"/>
              <a:t>Down time when not working and using water</a:t>
            </a:r>
          </a:p>
          <a:p>
            <a:r>
              <a:rPr lang="en-US" dirty="0" smtClean="0"/>
              <a:t>Finding service companies vs staff fixing issues</a:t>
            </a:r>
          </a:p>
          <a:p>
            <a:r>
              <a:rPr lang="en-US" dirty="0" smtClean="0"/>
              <a:t>Only a rinse off with brushes. Not useful for trash truck washing.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06765" y="963216"/>
            <a:ext cx="6029325" cy="452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05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2640</TotalTime>
  <Words>253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Tw Cen MT</vt:lpstr>
      <vt:lpstr>Tw Cen MT Condensed</vt:lpstr>
      <vt:lpstr>Wingdings 3</vt:lpstr>
      <vt:lpstr>Integral</vt:lpstr>
      <vt:lpstr>Town of Kernersville cistern car wash</vt:lpstr>
      <vt:lpstr>Why did we do a car wash with cisterns?</vt:lpstr>
      <vt:lpstr>Why did we do a car wash with cisterns?</vt:lpstr>
      <vt:lpstr>Installed 2015</vt:lpstr>
      <vt:lpstr>PowerPoint Presentation</vt:lpstr>
      <vt:lpstr>Cost savings</vt:lpstr>
      <vt:lpstr>Challenges</vt:lpstr>
    </vt:vector>
  </TitlesOfParts>
  <Company>Town of Kernersville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Kernersville stormwater</dc:title>
  <dc:creator>Wendi Hartup</dc:creator>
  <cp:lastModifiedBy>Nimmer, Kim</cp:lastModifiedBy>
  <cp:revision>119</cp:revision>
  <cp:lastPrinted>2016-11-23T14:31:16Z</cp:lastPrinted>
  <dcterms:created xsi:type="dcterms:W3CDTF">2016-06-09T19:54:03Z</dcterms:created>
  <dcterms:modified xsi:type="dcterms:W3CDTF">2020-10-29T19:47:28Z</dcterms:modified>
</cp:coreProperties>
</file>